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康太" initials="康太" lastIdx="1" clrIdx="0">
    <p:extLst>
      <p:ext uri="{19B8F6BF-5375-455C-9EA6-DF929625EA0E}">
        <p15:presenceInfo xmlns:p15="http://schemas.microsoft.com/office/powerpoint/2012/main" userId="8c984ef81ed6ee6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FA63BD-D67B-463B-9A35-05A9F2ADAB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0EF46B8-DD09-4BC9-A14C-A4D7757FC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3B7E7D5-632C-4ECD-A428-C1D00A725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27A9B2F-32FC-43F5-A1D6-AAF601464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AAA49A-002E-42F8-9869-6E93131BF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6961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E8A8FDA-D949-4BE3-936D-CF04CBDE5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72FE6D9-CF56-4A3B-A0C0-375644D4EC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FDB35F-5B6D-4870-BA9F-C410DEDDE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848A9D4-C235-45C9-AA84-FAEFDC38C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24A167B-277A-48DE-9176-742BAC70F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4639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20C4D29-DDC6-457F-884D-5AEB68EC45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C732463-51E7-4A6F-A37D-06CA997FA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9E2D6C-A8F2-4D36-826F-19E774675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A1905A-D6F6-4FD0-8E5A-6D3032944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994B3D-3304-4317-B9AB-51FAC11FC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2009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6BB9A8-DD31-44F8-8BDC-572B86865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E3F0921-EE52-4BAA-8723-0F4063786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75CB3AC-E1A6-490B-A869-BA73BD6A8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73EE97-E707-4CA5-8851-7EEB8424F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74013EA-28F5-43B0-94D2-9F4C2FA55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5503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7139B1-CDFB-49E3-B1C1-27E832348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828540F-1E57-426E-961A-A303DBFF4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CD4D79-435C-4F14-9D7D-EC8F6C865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0E198E-CB59-4CE0-89DA-E10C493BA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571F8B-2166-441E-98DD-2E2D96D60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6090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D049A9-6E1C-4EC8-A5F5-59392C4C0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89FB048-2902-4348-A733-36A01F7C9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471E00A-5B28-449C-A0C0-07C6EBDA1B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0F9CF42-39A7-489F-97E8-C48DA755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7E81969-7B2E-42AA-BF48-4BE14F598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6120417-0B4A-4A49-BAD8-FEC65B8E7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5519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581A8A-5A8F-43B0-9670-E56660FEB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F8E6460-0938-4D2D-84EB-B78BB79FD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3BC4264-1D4E-4422-B335-5417DB56C3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51A5ABD-19EB-43E8-9AFD-7E63A00927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FE3242C-78B5-48CC-AF55-DF1056A5FC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8602E33-F228-4F29-AA01-3D75B910F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AF53EC5-426D-4D87-AA59-9DBD8B4BE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D8DAF9F-46F3-49A3-85E7-20042AF7A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804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007078-FBE4-4682-88DB-D10CB33DF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671D745-771C-43BD-A9B1-A893C972F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261310E-2BDE-44F9-AFB5-0C292AEAF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03761AB-3A25-49E9-9368-983BB7541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7770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924E3E8-61B0-48E0-B6B1-BE8F02BC4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400FEBD-A80D-4B0F-8F3B-412440886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0CE1F46-1CBC-4E80-BDDD-606120E22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390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8FEF3-19CA-46F6-B243-A152CD63C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4A8F434-831A-428B-A36A-F83DAFDD7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B96F6EE-77B3-4E51-9230-790298380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B8835DF-61C5-485A-A427-9158D5D15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FDC02F3-4E68-4689-AD74-49A86C9F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5E90FB9-6FBD-44E7-B0DF-07BB4CC3D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292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CD55A3-7A01-4097-B6C0-C51D59C23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65D965A-1CCD-4AE8-9C67-D6065DD42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87C58B9-2964-4949-954C-42D1FD460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ECFDA7-9A98-4827-8C66-31A7C001B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BDC92BC-1635-4568-8356-4A68914D9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FAF57B7-2769-438E-A7DB-95F6710D5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194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1467CA4-DED2-4E2E-ADC8-261F68360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0699F04-47B4-4415-8F8B-E7C75490F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83B12EC-D51C-4073-A2DA-E3ED5A1DCC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01432-26A8-4B07-AB00-3B10E7C3D329}" type="datetimeFigureOut">
              <a:rPr kumimoji="1" lang="ja-JP" altLang="en-US" smtClean="0"/>
              <a:t>2021/9/16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644C7D-A1A6-4E6F-BADD-BB5D50571A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5B9DE1-EAA6-4966-B5E6-7FD08CE9ED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3A6AD-812B-475F-B0B4-C2043D08232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217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768CD8-8B47-4688-9EE4-ECC54CEFC0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27088"/>
            <a:ext cx="9144000" cy="2387600"/>
          </a:xfrm>
        </p:spPr>
        <p:txBody>
          <a:bodyPr>
            <a:normAutofit/>
          </a:bodyPr>
          <a:lstStyle/>
          <a:p>
            <a:r>
              <a:rPr kumimoji="1" lang="ja-JP" altLang="en-US" sz="3600" b="1" dirty="0">
                <a:latin typeface="+mn-lt"/>
              </a:rPr>
              <a:t>行動範囲可視化システムの開発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A5189EA-3FCF-4AF8-9D16-C368DB349A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474912"/>
          </a:xfrm>
        </p:spPr>
        <p:txBody>
          <a:bodyPr>
            <a:normAutofit/>
          </a:bodyPr>
          <a:lstStyle/>
          <a:p>
            <a:pPr algn="r"/>
            <a:r>
              <a:rPr kumimoji="1" lang="ja-JP" altLang="en-US" sz="2800" dirty="0"/>
              <a:t>千葉工業大学</a:t>
            </a:r>
            <a:endParaRPr kumimoji="1" lang="en-US" altLang="ja-JP" sz="2800" dirty="0"/>
          </a:p>
          <a:p>
            <a:pPr algn="r"/>
            <a:r>
              <a:rPr lang="ja-JP" altLang="en-US" sz="2800" dirty="0"/>
              <a:t>情報科学部　情報ネットワーク学科</a:t>
            </a:r>
            <a:endParaRPr lang="en-US" altLang="ja-JP" sz="2800" dirty="0"/>
          </a:p>
          <a:p>
            <a:pPr algn="r"/>
            <a:r>
              <a:rPr lang="ja-JP" altLang="en-US" sz="2800" dirty="0"/>
              <a:t>原研究室</a:t>
            </a:r>
            <a:endParaRPr lang="en-US" altLang="ja-JP" sz="2800" dirty="0"/>
          </a:p>
          <a:p>
            <a:pPr algn="r"/>
            <a:r>
              <a:rPr lang="ja-JP" altLang="en-US" sz="2800" dirty="0"/>
              <a:t>１８３２０２３　大久保康太</a:t>
            </a:r>
            <a:endParaRPr lang="en-US" altLang="ja-JP" sz="2800" dirty="0"/>
          </a:p>
          <a:p>
            <a:pPr algn="r"/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5178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241C6E-05B5-405B-9714-AD819920D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3600" dirty="0"/>
              <a:t>背景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438DDC-1BF5-427B-8C39-C5ACAE0D9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現在</a:t>
            </a:r>
            <a:r>
              <a:rPr lang="ja-JP" altLang="en-US" dirty="0"/>
              <a:t>地図アプリは主に</a:t>
            </a:r>
            <a:r>
              <a:rPr kumimoji="1" lang="ja-JP" altLang="en-US" dirty="0"/>
              <a:t>目的地までのルート検索に利用されている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>
                <a:solidFill>
                  <a:srgbClr val="FF0000"/>
                </a:solidFill>
              </a:rPr>
              <a:t>　　　→明確な目的地がある前提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ja-JP" altLang="en-US" dirty="0">
                <a:solidFill>
                  <a:srgbClr val="FF0000"/>
                </a:solidFill>
              </a:rPr>
              <a:t>　　　　　　</a:t>
            </a:r>
            <a:r>
              <a:rPr kumimoji="1" lang="ja-JP" altLang="en-US" u="sng" dirty="0"/>
              <a:t>例）</a:t>
            </a:r>
            <a:r>
              <a:rPr kumimoji="1" lang="en-US" altLang="ja-JP" u="sng" dirty="0"/>
              <a:t>Google Map,Yahoo!</a:t>
            </a:r>
            <a:r>
              <a:rPr kumimoji="1" lang="ja-JP" altLang="en-US" u="sng" dirty="0"/>
              <a:t>地図等</a:t>
            </a:r>
            <a:endParaRPr kumimoji="1" lang="en-US" altLang="ja-JP" u="sng" dirty="0"/>
          </a:p>
          <a:p>
            <a:pPr marL="0" indent="0">
              <a:buNone/>
            </a:pPr>
            <a:r>
              <a:rPr lang="ja-JP" altLang="en-US" dirty="0"/>
              <a:t>　　　　　　　　　　　　　　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　　　　　　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　　　　　</a:t>
            </a:r>
            <a:r>
              <a:rPr kumimoji="1" lang="ja-JP" altLang="en-US" dirty="0"/>
              <a:t>交通手段</a:t>
            </a:r>
            <a:r>
              <a:rPr kumimoji="1" lang="en-US" altLang="ja-JP" dirty="0"/>
              <a:t>,</a:t>
            </a:r>
            <a:r>
              <a:rPr kumimoji="1" lang="ja-JP" altLang="en-US" dirty="0">
                <a:highlight>
                  <a:srgbClr val="FFFF00"/>
                </a:highlight>
              </a:rPr>
              <a:t>所要時間</a:t>
            </a:r>
            <a:r>
              <a:rPr kumimoji="1" lang="en-US" altLang="ja-JP" dirty="0"/>
              <a:t>,</a:t>
            </a:r>
            <a:r>
              <a:rPr kumimoji="1" lang="ja-JP" altLang="en-US" dirty="0"/>
              <a:t>料金</a:t>
            </a:r>
            <a:r>
              <a:rPr kumimoji="1" lang="en-US" altLang="ja-JP" dirty="0"/>
              <a:t>,</a:t>
            </a:r>
            <a:r>
              <a:rPr kumimoji="1" lang="ja-JP" altLang="en-US" dirty="0"/>
              <a:t>ルートなどの情報を取得可能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　　　　　　　→所要時間は目的地を決める重要な要素</a:t>
            </a:r>
            <a:endParaRPr kumimoji="1" lang="en-US" altLang="ja-JP" dirty="0"/>
          </a:p>
        </p:txBody>
      </p:sp>
      <p:sp>
        <p:nvSpPr>
          <p:cNvPr id="6" name="矢印: 下 5">
            <a:extLst>
              <a:ext uri="{FF2B5EF4-FFF2-40B4-BE49-F238E27FC236}">
                <a16:creationId xmlns:a16="http://schemas.microsoft.com/office/drawing/2014/main" id="{12B5F7F3-DCF1-4843-B7A3-DCD7FA11CA16}"/>
              </a:ext>
            </a:extLst>
          </p:cNvPr>
          <p:cNvSpPr/>
          <p:nvPr/>
        </p:nvSpPr>
        <p:spPr>
          <a:xfrm>
            <a:off x="4033839" y="3590925"/>
            <a:ext cx="468132" cy="50681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accent6">
                  <a:lumMod val="75000"/>
                </a:schemeClr>
              </a:solidFill>
              <a:highlight>
                <a:srgbClr val="0000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361827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705F67-6F22-47D8-8BC5-4D8B7ACFB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CFEAC7-9658-4A7F-9E29-EE6185629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54802" cy="4351338"/>
          </a:xfrm>
        </p:spPr>
        <p:txBody>
          <a:bodyPr/>
          <a:lstStyle/>
          <a:p>
            <a:r>
              <a:rPr kumimoji="1" lang="ja-JP" altLang="en-US" dirty="0"/>
              <a:t>指定地点からの行動範囲を所要時間ごとに可視化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　</a:t>
            </a:r>
            <a:r>
              <a:rPr lang="ja-JP" altLang="en-US" dirty="0">
                <a:solidFill>
                  <a:srgbClr val="FF0000"/>
                </a:solidFill>
              </a:rPr>
              <a:t>→目的地の候補を検討しやすくする</a:t>
            </a:r>
            <a:endParaRPr lang="en-US" altLang="ja-JP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ja-JP" altLang="en-US" dirty="0"/>
              <a:t>　　　　　活用例：ドライブ</a:t>
            </a:r>
            <a:r>
              <a:rPr lang="en-US" altLang="ja-JP" dirty="0"/>
              <a:t>,</a:t>
            </a:r>
            <a:r>
              <a:rPr lang="ja-JP" altLang="en-US" dirty="0"/>
              <a:t>サイクリング</a:t>
            </a:r>
            <a:r>
              <a:rPr lang="en-US" altLang="ja-JP" dirty="0"/>
              <a:t>,</a:t>
            </a:r>
            <a:r>
              <a:rPr lang="ja-JP" altLang="en-US" dirty="0"/>
              <a:t>旅行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NAVITIME Reachable</a:t>
            </a:r>
            <a:r>
              <a:rPr lang="ja-JP" altLang="en-US" dirty="0"/>
              <a:t>のエンドポイントごとの到達可能な地点を探索　⇒　</a:t>
            </a:r>
            <a:r>
              <a:rPr lang="ja-JP" altLang="en-US" u="sng" dirty="0"/>
              <a:t>徒歩</a:t>
            </a:r>
            <a:r>
              <a:rPr lang="en-US" altLang="ja-JP" u="sng" dirty="0"/>
              <a:t>,</a:t>
            </a:r>
            <a:r>
              <a:rPr lang="ja-JP" altLang="en-US" u="sng" dirty="0"/>
              <a:t>自転車</a:t>
            </a:r>
            <a:r>
              <a:rPr lang="en-US" altLang="ja-JP" u="sng" dirty="0"/>
              <a:t>,</a:t>
            </a:r>
            <a:r>
              <a:rPr lang="ja-JP" altLang="en-US" u="sng" dirty="0"/>
              <a:t>車</a:t>
            </a:r>
            <a:r>
              <a:rPr lang="en-US" altLang="ja-JP" u="sng" dirty="0"/>
              <a:t>,</a:t>
            </a:r>
            <a:r>
              <a:rPr lang="ja-JP" altLang="en-US" u="sng" dirty="0"/>
              <a:t>トータル（電車</a:t>
            </a:r>
            <a:r>
              <a:rPr lang="en-US" altLang="ja-JP" u="sng" dirty="0"/>
              <a:t>,</a:t>
            </a:r>
            <a:r>
              <a:rPr lang="ja-JP" altLang="en-US" u="sng" dirty="0"/>
              <a:t>航空路線</a:t>
            </a:r>
            <a:r>
              <a:rPr lang="en-US" altLang="ja-JP" u="sng" dirty="0"/>
              <a:t>,</a:t>
            </a:r>
            <a:r>
              <a:rPr lang="ja-JP" altLang="en-US" u="sng" dirty="0"/>
              <a:t>徒歩含む）</a:t>
            </a:r>
            <a:endParaRPr lang="en-US" altLang="ja-JP" u="sng" dirty="0"/>
          </a:p>
          <a:p>
            <a:pPr marL="0" indent="0">
              <a:buNone/>
            </a:pPr>
            <a:r>
              <a:rPr kumimoji="1" lang="ja-JP" altLang="en-US" dirty="0"/>
              <a:t>　　　　　　　　乗り換え回数</a:t>
            </a:r>
            <a:r>
              <a:rPr kumimoji="1" lang="en-US" altLang="ja-JP" dirty="0"/>
              <a:t>,</a:t>
            </a:r>
            <a:r>
              <a:rPr kumimoji="1" lang="ja-JP" altLang="en-US" dirty="0"/>
              <a:t>速さ等指定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　</a:t>
            </a:r>
            <a:r>
              <a:rPr lang="ja-JP" altLang="en-US" dirty="0">
                <a:solidFill>
                  <a:srgbClr val="FF0000"/>
                </a:solidFill>
              </a:rPr>
              <a:t>→移動手段ごとの行動範囲を知ることが可能</a:t>
            </a:r>
            <a:endParaRPr kumimoji="1" lang="en-US" altLang="ja-JP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668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95E844-1114-43BA-AE9F-9360FB0D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作成イメージ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DC7061-D738-4B94-A48E-32D1CFE84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dirty="0"/>
              <a:t>起点となる地点を指定</a:t>
            </a:r>
            <a:endParaRPr kumimoji="1" lang="en-US" altLang="ja-JP" dirty="0"/>
          </a:p>
          <a:p>
            <a:pPr marL="0" indent="0" algn="ctr">
              <a:buNone/>
            </a:pPr>
            <a:endParaRPr kumimoji="1" lang="en-US" altLang="ja-JP" dirty="0"/>
          </a:p>
          <a:p>
            <a:pPr marL="0" indent="0" algn="ctr">
              <a:buNone/>
            </a:pPr>
            <a:r>
              <a:rPr lang="en-US" altLang="ja-JP" dirty="0"/>
              <a:t>mapboxgl</a:t>
            </a:r>
            <a:r>
              <a:rPr lang="ja-JP" altLang="en-US" dirty="0"/>
              <a:t>で日本地図を表示</a:t>
            </a:r>
            <a:endParaRPr lang="en-US" altLang="ja-JP" dirty="0"/>
          </a:p>
          <a:p>
            <a:pPr marL="0" indent="0" algn="ctr">
              <a:buNone/>
            </a:pPr>
            <a:endParaRPr kumimoji="1" lang="en-US" altLang="ja-JP" dirty="0"/>
          </a:p>
          <a:p>
            <a:pPr marL="0" indent="0" algn="ctr">
              <a:buNone/>
            </a:pPr>
            <a:r>
              <a:rPr lang="ja-JP" altLang="en-US" dirty="0"/>
              <a:t>経過時間ごとに到達可能な駅を表示</a:t>
            </a:r>
            <a:endParaRPr lang="en-US" altLang="ja-JP" dirty="0"/>
          </a:p>
          <a:p>
            <a:pPr marL="0" indent="0" algn="ctr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　　　　　　　　　　　　　　　　　　　　・</a:t>
            </a:r>
            <a:r>
              <a:rPr kumimoji="1" lang="ja-JP" altLang="en-US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時間表示の</a:t>
            </a:r>
            <a:r>
              <a:rPr kumimoji="1" lang="en-US" altLang="ja-JP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UI</a:t>
            </a:r>
            <a:r>
              <a:rPr kumimoji="1" lang="ja-JP" altLang="en-US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を作成</a:t>
            </a:r>
            <a:endParaRPr lang="en-US" altLang="ja-JP" sz="2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lang="ja-JP" altLang="en-US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　　　　　　　　　　　　　　　　　　　　・乗り換え回数表示</a:t>
            </a:r>
            <a:endParaRPr lang="en-US" altLang="ja-JP" sz="2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kumimoji="1" lang="ja-JP" altLang="en-US" sz="2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　　　　　　　　　　　　　　　　　　　　・アニメーション作成</a:t>
            </a:r>
          </a:p>
        </p:txBody>
      </p:sp>
      <p:sp>
        <p:nvSpPr>
          <p:cNvPr id="4" name="矢印: 下 3">
            <a:extLst>
              <a:ext uri="{FF2B5EF4-FFF2-40B4-BE49-F238E27FC236}">
                <a16:creationId xmlns:a16="http://schemas.microsoft.com/office/drawing/2014/main" id="{18AB4FE2-5F1A-47E2-8602-575A4B4CB170}"/>
              </a:ext>
            </a:extLst>
          </p:cNvPr>
          <p:cNvSpPr/>
          <p:nvPr/>
        </p:nvSpPr>
        <p:spPr>
          <a:xfrm>
            <a:off x="5861934" y="2334619"/>
            <a:ext cx="468132" cy="50681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accent6">
                  <a:lumMod val="75000"/>
                </a:schemeClr>
              </a:solidFill>
              <a:highlight>
                <a:srgbClr val="0000FF"/>
              </a:highlight>
            </a:endParaRPr>
          </a:p>
        </p:txBody>
      </p:sp>
      <p:sp>
        <p:nvSpPr>
          <p:cNvPr id="5" name="矢印: 下 4">
            <a:extLst>
              <a:ext uri="{FF2B5EF4-FFF2-40B4-BE49-F238E27FC236}">
                <a16:creationId xmlns:a16="http://schemas.microsoft.com/office/drawing/2014/main" id="{6B2945F9-A9BE-418B-951D-7E623D873C60}"/>
              </a:ext>
            </a:extLst>
          </p:cNvPr>
          <p:cNvSpPr/>
          <p:nvPr/>
        </p:nvSpPr>
        <p:spPr>
          <a:xfrm>
            <a:off x="5861934" y="3350426"/>
            <a:ext cx="468132" cy="50681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accent6">
                  <a:lumMod val="75000"/>
                </a:schemeClr>
              </a:solidFill>
              <a:highlight>
                <a:srgbClr val="0000FF"/>
              </a:highlight>
            </a:endParaRPr>
          </a:p>
        </p:txBody>
      </p:sp>
      <p:sp>
        <p:nvSpPr>
          <p:cNvPr id="7" name="吹き出し: 円形 6">
            <a:extLst>
              <a:ext uri="{FF2B5EF4-FFF2-40B4-BE49-F238E27FC236}">
                <a16:creationId xmlns:a16="http://schemas.microsoft.com/office/drawing/2014/main" id="{F3F9A818-1C8F-47DC-AAF8-3FF38FC14105}"/>
              </a:ext>
            </a:extLst>
          </p:cNvPr>
          <p:cNvSpPr/>
          <p:nvPr/>
        </p:nvSpPr>
        <p:spPr>
          <a:xfrm rot="10800000">
            <a:off x="3817040" y="4666271"/>
            <a:ext cx="4557920" cy="1765189"/>
          </a:xfrm>
          <a:prstGeom prst="wedgeEllipse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2037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9B6F1C-01FC-4FD6-8834-62675678B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準備状況１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60DFB9-9C16-4119-B261-6C6733316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Mapbox</a:t>
            </a:r>
            <a:r>
              <a:rPr kumimoji="1" lang="ja-JP" altLang="en-US" dirty="0"/>
              <a:t>アカウントを作成→アクセストークン取得→正常に取得できたか地図を表示</a:t>
            </a:r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5" name="図 4" descr="マップ&#10;&#10;自動的に生成された説明">
            <a:extLst>
              <a:ext uri="{FF2B5EF4-FFF2-40B4-BE49-F238E27FC236}">
                <a16:creationId xmlns:a16="http://schemas.microsoft.com/office/drawing/2014/main" id="{B45F358F-F573-4C57-A4EA-79EA8EEDC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148" y="3010224"/>
            <a:ext cx="4969652" cy="2679722"/>
          </a:xfrm>
          <a:prstGeom prst="rect">
            <a:avLst/>
          </a:prstGeom>
        </p:spPr>
      </p:pic>
      <p:pic>
        <p:nvPicPr>
          <p:cNvPr id="7" name="図 6" descr="ソースコード&#10;&#10;自動的に生成された説明">
            <a:extLst>
              <a:ext uri="{FF2B5EF4-FFF2-40B4-BE49-F238E27FC236}">
                <a16:creationId xmlns:a16="http://schemas.microsoft.com/office/drawing/2014/main" id="{B498F455-6A70-47A0-83EB-9694C0E726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3010224"/>
            <a:ext cx="4969652" cy="2679722"/>
          </a:xfrm>
          <a:prstGeom prst="rect">
            <a:avLst/>
          </a:prstGeom>
        </p:spPr>
      </p:pic>
      <p:sp>
        <p:nvSpPr>
          <p:cNvPr id="8" name="矢印: 右 7">
            <a:extLst>
              <a:ext uri="{FF2B5EF4-FFF2-40B4-BE49-F238E27FC236}">
                <a16:creationId xmlns:a16="http://schemas.microsoft.com/office/drawing/2014/main" id="{8D1A5C68-2630-4AA5-AEB6-C1FB7B9D8CB8}"/>
              </a:ext>
            </a:extLst>
          </p:cNvPr>
          <p:cNvSpPr/>
          <p:nvPr/>
        </p:nvSpPr>
        <p:spPr>
          <a:xfrm>
            <a:off x="5867807" y="3960770"/>
            <a:ext cx="474315" cy="655239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9308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D98AAC-064A-4F86-BF30-8089ABBCE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準備状況２</a:t>
            </a:r>
          </a:p>
        </p:txBody>
      </p:sp>
      <p:pic>
        <p:nvPicPr>
          <p:cNvPr id="5" name="コンテンツ プレースホルダー 4" descr="テキスト&#10;&#10;自動的に生成された説明">
            <a:extLst>
              <a:ext uri="{FF2B5EF4-FFF2-40B4-BE49-F238E27FC236}">
                <a16:creationId xmlns:a16="http://schemas.microsoft.com/office/drawing/2014/main" id="{9478087B-03D8-403E-A954-124A5A2EAE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52" y="3429000"/>
            <a:ext cx="5967426" cy="2733054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8D77671-F008-43B6-B07E-06BE19F39946}"/>
              </a:ext>
            </a:extLst>
          </p:cNvPr>
          <p:cNvSpPr txBox="1"/>
          <p:nvPr/>
        </p:nvSpPr>
        <p:spPr>
          <a:xfrm>
            <a:off x="7144578" y="3347734"/>
            <a:ext cx="42092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　　　</a:t>
            </a:r>
            <a:r>
              <a:rPr lang="ja-JP" altLang="en-US" sz="2800" b="0" i="0" dirty="0">
                <a:effectLst/>
                <a:latin typeface="Noto Sans JP"/>
              </a:rPr>
              <a:t>船橋駅から</a:t>
            </a:r>
            <a:r>
              <a:rPr lang="en-US" altLang="ja-JP" sz="2800" b="0" i="0" dirty="0">
                <a:effectLst/>
                <a:latin typeface="Noto Sans JP"/>
              </a:rPr>
              <a:t>15</a:t>
            </a:r>
            <a:r>
              <a:rPr lang="ja-JP" altLang="en-US" sz="2800" b="0" i="0" dirty="0">
                <a:effectLst/>
                <a:latin typeface="Noto Sans JP"/>
              </a:rPr>
              <a:t>分</a:t>
            </a:r>
            <a:r>
              <a:rPr lang="en-US" altLang="ja-JP" sz="2800" b="0" i="0" dirty="0">
                <a:effectLst/>
                <a:latin typeface="Noto Sans JP"/>
              </a:rPr>
              <a:t>〜20</a:t>
            </a:r>
            <a:r>
              <a:rPr lang="ja-JP" altLang="en-US" sz="2800" b="0" i="0" dirty="0">
                <a:effectLst/>
                <a:latin typeface="Noto Sans JP"/>
              </a:rPr>
              <a:t>分以内かつ乗り換え回数一回で到達できる駅</a:t>
            </a:r>
            <a:endParaRPr lang="en-US" altLang="ja-JP" sz="2800" b="0" i="0" dirty="0">
              <a:effectLst/>
              <a:latin typeface="Noto Sans JP"/>
            </a:endParaRPr>
          </a:p>
          <a:p>
            <a:endParaRPr kumimoji="1" lang="en-US" altLang="ja-JP" sz="2800" dirty="0">
              <a:latin typeface="Noto Sans JP"/>
            </a:endParaRPr>
          </a:p>
          <a:p>
            <a:endParaRPr kumimoji="1" lang="ja-JP" altLang="en-US" sz="2800" dirty="0"/>
          </a:p>
        </p:txBody>
      </p:sp>
      <p:sp>
        <p:nvSpPr>
          <p:cNvPr id="7" name="矢印: 左 6">
            <a:extLst>
              <a:ext uri="{FF2B5EF4-FFF2-40B4-BE49-F238E27FC236}">
                <a16:creationId xmlns:a16="http://schemas.microsoft.com/office/drawing/2014/main" id="{8BA5BD4F-E3F4-40B2-ABF0-DCFA1CEDBD37}"/>
              </a:ext>
            </a:extLst>
          </p:cNvPr>
          <p:cNvSpPr/>
          <p:nvPr/>
        </p:nvSpPr>
        <p:spPr>
          <a:xfrm>
            <a:off x="7231578" y="3388659"/>
            <a:ext cx="501926" cy="477405"/>
          </a:xfrm>
          <a:prstGeom prst="lef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84BF901-189E-4954-A22D-8C9DEF8E1980}"/>
              </a:ext>
            </a:extLst>
          </p:cNvPr>
          <p:cNvSpPr txBox="1"/>
          <p:nvPr/>
        </p:nvSpPr>
        <p:spPr>
          <a:xfrm>
            <a:off x="1017086" y="2136860"/>
            <a:ext cx="103367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•Rakuten RapidAPI</a:t>
            </a:r>
            <a:r>
              <a:rPr kumimoji="1" lang="ja-JP" altLang="en-US" sz="2800" dirty="0"/>
              <a:t>の</a:t>
            </a:r>
            <a:r>
              <a:rPr kumimoji="1" lang="en-US" altLang="ja-JP" sz="2800" dirty="0"/>
              <a:t>NAVITIME Reachable</a:t>
            </a:r>
            <a:r>
              <a:rPr kumimoji="1" lang="ja-JP" altLang="en-US" sz="2800" dirty="0"/>
              <a:t>を利用</a:t>
            </a:r>
            <a:endParaRPr kumimoji="1" lang="en-US" altLang="ja-JP" sz="2800" dirty="0"/>
          </a:p>
          <a:p>
            <a:r>
              <a:rPr kumimoji="1" lang="en-US" altLang="ja-JP" sz="2800" dirty="0"/>
              <a:t>•GET reachable_transit</a:t>
            </a:r>
            <a:r>
              <a:rPr kumimoji="1" lang="ja-JP" altLang="en-US" sz="2800" dirty="0"/>
              <a:t>の</a:t>
            </a:r>
            <a:r>
              <a:rPr kumimoji="1" lang="en-US" altLang="ja-JP" sz="2800" dirty="0"/>
              <a:t>Python</a:t>
            </a:r>
            <a:r>
              <a:rPr kumimoji="1" lang="ja-JP" altLang="en-US" sz="2800" dirty="0"/>
              <a:t>での</a:t>
            </a:r>
            <a:r>
              <a:rPr kumimoji="1" lang="en-US" altLang="ja-JP" sz="2800" dirty="0"/>
              <a:t>Request</a:t>
            </a:r>
            <a:r>
              <a:rPr kumimoji="1" lang="ja-JP" altLang="en-US" sz="2800" dirty="0"/>
              <a:t>を行うコードを取得</a:t>
            </a:r>
          </a:p>
        </p:txBody>
      </p:sp>
    </p:spTree>
    <p:extLst>
      <p:ext uri="{BB962C8B-B14F-4D97-AF65-F5344CB8AC3E}">
        <p14:creationId xmlns:p14="http://schemas.microsoft.com/office/powerpoint/2010/main" val="2055377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05B422-3D31-45D2-B3EE-BFDB0C4A9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今後の計画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323F5B8-CB39-4468-89FA-9AE84D9FF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5150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NAVITIME Reachable</a:t>
            </a:r>
            <a:r>
              <a:rPr kumimoji="1" lang="ja-JP" altLang="en-US" dirty="0"/>
              <a:t>で駅一覧を取得し</a:t>
            </a:r>
            <a:r>
              <a:rPr kumimoji="1" lang="en-US" altLang="ja-JP" dirty="0"/>
              <a:t>,Python</a:t>
            </a:r>
            <a:r>
              <a:rPr kumimoji="1" lang="ja-JP" altLang="en-US" dirty="0"/>
              <a:t>で</a:t>
            </a:r>
            <a:r>
              <a:rPr kumimoji="1" lang="en-US" altLang="ja-JP" dirty="0"/>
              <a:t>geojson</a:t>
            </a:r>
            <a:r>
              <a:rPr kumimoji="1" lang="ja-JP" altLang="en-US" dirty="0"/>
              <a:t>データを作成</a:t>
            </a:r>
            <a:endParaRPr kumimoji="1" lang="en-US" altLang="ja-JP" dirty="0"/>
          </a:p>
          <a:p>
            <a:r>
              <a:rPr kumimoji="1" lang="en-US" altLang="ja-JP" dirty="0"/>
              <a:t>Json</a:t>
            </a:r>
            <a:r>
              <a:rPr kumimoji="1" lang="ja-JP" altLang="en-US" dirty="0"/>
              <a:t>データをもとに</a:t>
            </a:r>
            <a:r>
              <a:rPr kumimoji="1" lang="en-US" altLang="ja-JP" dirty="0"/>
              <a:t>mapbox,HTML,CSS,JavaScript</a:t>
            </a:r>
            <a:r>
              <a:rPr kumimoji="1" lang="ja-JP" altLang="en-US" dirty="0"/>
              <a:t>でアニメーション</a:t>
            </a:r>
            <a:r>
              <a:rPr kumimoji="1" lang="en-US" altLang="ja-JP" dirty="0"/>
              <a:t>,UI,</a:t>
            </a:r>
            <a:r>
              <a:rPr kumimoji="1" lang="ja-JP" altLang="en-US" dirty="0"/>
              <a:t>アイコンを作成</a:t>
            </a:r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en-US" altLang="ja-JP" sz="1800" b="1" dirty="0">
                <a:effectLst/>
                <a:latin typeface="游明朝" panose="02020400000000000000" pitchFamily="18" charset="-128"/>
                <a:cs typeface="Times New Roman" panose="02020603050405020304" pitchFamily="18" charset="0"/>
              </a:rPr>
              <a:t>[NAVIITME Reachable]:</a:t>
            </a:r>
            <a:r>
              <a:rPr lang="en-US" altLang="ja-JP" sz="1800" u="sng" dirty="0">
                <a:solidFill>
                  <a:schemeClr val="accent5"/>
                </a:solidFill>
                <a:effectLst/>
                <a:latin typeface="游明朝" panose="02020400000000000000" pitchFamily="18" charset="-128"/>
                <a:cs typeface="Times New Roman" panose="02020603050405020304" pitchFamily="18" charset="0"/>
              </a:rPr>
              <a:t>https://api.rakuten.net/navitimejapan-navitimejapan/api/navitime-reachable</a:t>
            </a:r>
          </a:p>
          <a:p>
            <a:pPr marL="0" indent="0">
              <a:buNone/>
            </a:pPr>
            <a:r>
              <a:rPr lang="en-US" altLang="ja-JP" sz="1800" b="1" dirty="0">
                <a:latin typeface="游明朝" panose="02020400000000000000" pitchFamily="18" charset="-128"/>
                <a:cs typeface="Times New Roman" panose="02020603050405020304" pitchFamily="18" charset="0"/>
              </a:rPr>
              <a:t>[NAVITIME Transport]:</a:t>
            </a:r>
            <a:r>
              <a:rPr lang="en-US" altLang="ja-JP" sz="1800" u="sng" dirty="0">
                <a:solidFill>
                  <a:schemeClr val="accent5"/>
                </a:solidFill>
                <a:latin typeface="游明朝" panose="02020400000000000000" pitchFamily="18" charset="-128"/>
                <a:cs typeface="Times New Roman" panose="02020603050405020304" pitchFamily="18" charset="0"/>
              </a:rPr>
              <a:t>https://api.rakuten.net/navitimejapan-navitimejapan/api/navitime-transport</a:t>
            </a:r>
          </a:p>
          <a:p>
            <a:pPr marL="0" indent="0">
              <a:buNone/>
            </a:pPr>
            <a:r>
              <a:rPr lang="en-US" altLang="ja-JP" sz="1800" b="1" kern="100" dirty="0"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[Mapbox]:</a:t>
            </a:r>
            <a:r>
              <a:rPr lang="en-US" altLang="ja-JP" sz="1800" u="sng" kern="100" dirty="0">
                <a:solidFill>
                  <a:schemeClr val="accent5"/>
                </a:solidFill>
                <a:effectLst/>
                <a:latin typeface="游明朝" panose="02020400000000000000" pitchFamily="18" charset="-128"/>
                <a:ea typeface="游明朝" panose="02020400000000000000" pitchFamily="18" charset="-128"/>
                <a:cs typeface="Times New Roman" panose="02020603050405020304" pitchFamily="18" charset="0"/>
              </a:rPr>
              <a:t>https://www.mapbox.jp</a:t>
            </a:r>
            <a:endParaRPr lang="ja-JP" altLang="ja-JP" sz="1800" u="sng" kern="100" dirty="0">
              <a:solidFill>
                <a:schemeClr val="accent5"/>
              </a:solidFill>
              <a:effectLst/>
              <a:latin typeface="游明朝" panose="02020400000000000000" pitchFamily="18" charset="-128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48306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黄緑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456</Words>
  <Application>Microsoft Office PowerPoint</Application>
  <PresentationFormat>ワイド画面</PresentationFormat>
  <Paragraphs>47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Noto Sans JP</vt:lpstr>
      <vt:lpstr>游明朝</vt:lpstr>
      <vt:lpstr>Arial</vt:lpstr>
      <vt:lpstr>Office テーマ</vt:lpstr>
      <vt:lpstr>行動範囲可視化システムの開発</vt:lpstr>
      <vt:lpstr>背景</vt:lpstr>
      <vt:lpstr>目的</vt:lpstr>
      <vt:lpstr>作成イメージ</vt:lpstr>
      <vt:lpstr>準備状況１</vt:lpstr>
      <vt:lpstr>準備状況２</vt:lpstr>
      <vt:lpstr>今後の計画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行動範囲可視化システムの開発</dc:title>
  <dc:creator>康太</dc:creator>
  <cp:lastModifiedBy>康太</cp:lastModifiedBy>
  <cp:revision>3</cp:revision>
  <dcterms:created xsi:type="dcterms:W3CDTF">2021-09-14T05:47:29Z</dcterms:created>
  <dcterms:modified xsi:type="dcterms:W3CDTF">2021-09-16T04:32:11Z</dcterms:modified>
</cp:coreProperties>
</file>

<file path=docProps/thumbnail.jpeg>
</file>